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title>
      <c:tx>
        <c:rich>
          <a:bodyPr/>
          <a:lstStyle/>
          <a:p>
            <a:r>
              <a:rPr sz="1200">
                <a:solidFill>
                  <a:srgbClr val="1D252B"/>
                </a:solidFill>
              </a:rPr>
              <a:t>Обращения и завершённые обращения по неделям</a:t>
            </a:r>
          </a:p>
        </c:rich>
      </c:tx>
      <c:layout/>
      <c:overlay val="0"/>
    </c:title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Обращения</c:v>
                </c:pt>
              </c:strCache>
            </c:strRef>
          </c:tx>
          <c:spPr>
            <a:solidFill>
              <a:srgbClr val="0F6B78"/>
            </a:solidFill>
          </c:spPr>
          <c:cat>
            <c:strRef>
              <c:f>Sheet1!$A$2:$A$3</c:f>
              <c:strCache>
                <c:ptCount val="2"/>
                <c:pt idx="0">
                  <c:v>Первая неделя</c:v>
                </c:pt>
                <c:pt idx="1">
                  <c:v>Вторая неделя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12</c:v>
                </c:pt>
                <c:pt idx="1">
                  <c:v>16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Завершено</c:v>
                </c:pt>
              </c:strCache>
            </c:strRef>
          </c:tx>
          <c:spPr>
            <a:solidFill>
              <a:srgbClr val="D29E42"/>
            </a:solidFill>
          </c:spPr>
          <c:cat>
            <c:strRef>
              <c:f>Sheet1!$A$2:$A$3</c:f>
              <c:strCache>
                <c:ptCount val="2"/>
                <c:pt idx="0">
                  <c:v>Первая неделя</c:v>
                </c:pt>
                <c:pt idx="1">
                  <c:v>Вторая неделя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</c:v>
                </c:pt>
                <c:pt idx="1">
                  <c:v>12</c:v>
                </c:pt>
              </c:numCache>
            </c:numRef>
          </c:val>
        </c:ser>
        <c:dLbls>
          <c:txPr>
            <a:bodyPr/>
            <a:lstStyle/>
            <a:p>
              <a:pPr>
                <a:defRPr sz="1000">
                  <a:solidFill>
                    <a:srgbClr val="1D252B"/>
                  </a:solidFill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gapWidth val="8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/>
        <c:majorTickMark val="out"/>
        <c:minorTickMark val="none"/>
        <c:tickLblPos val="nextTo"/>
        <c:crossAx val="-2068027336"/>
        <c:crosses val="autoZero"/>
      </c:valAx>
    </c:plotArea>
    <c:legend>
      <c:legendPos val="b"/>
      <c:overlay val="0"/>
    </c:legend>
    <c:dispBlanksAs val="gap"/>
  </c:chart>
  <c:txPr>
    <a:bodyPr/>
    <a:lstStyle/>
    <a:p>
      <a:pPr>
        <a:defRPr sz="1100">
          <a:solidFill>
            <a:srgbClr val="1D252B"/>
          </a:solidFill>
        </a:defRPr>
      </a:pPr>
      <a:endParaRPr lang="en-US"/>
    </a:p>
  </c:txPr>
  <c:externalData r:id="rId1">
    <c:autoUpdate val="0"/>
  </c:externalData>
</c:chartSpace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Цель встречи — сверить динамику обращений за две недели и зафиксировать следующий шаг.</a:t>
            </a:r>
          </a:p>
          <a:p>
            <a:r>
              <a:t>Подготовка началась 15 октября, материалы лежат в рабочей области.</a:t>
            </a:r>
          </a:p>
          <a:p>
            <a:r>
              <a:t>Подчёркиваем: все числа учебные и вымышленные, ссылки на источники обязательны.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Первая неделя: 12 обращений, завершено 9.</a:t>
            </a:r>
          </a:p>
          <a:p>
            <a:r>
              <a:t>Вторая неделя: 16 обращений, завершено 12.</a:t>
            </a:r>
          </a:p>
          <a:p>
            <a:r>
              <a:t>Обращения выросли на 4; завершённых стало больше на 3.</a:t>
            </a:r>
          </a:p>
          <a:p>
            <a:r>
              <a:t>Источник: маршруты/данные/показатели.json (requests, completed); доля 75 % — расчёт по этим же данным. Данные вымышленные.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Три вывода: рост обращений, рост завершённых, разность четыре.</a:t>
            </a:r>
          </a:p>
          <a:p>
            <a:r>
              <a:t>Следующий шаг — разобрать причины изменений на встрече.</a:t>
            </a:r>
          </a:p>
          <a:p>
            <a:r>
              <a:t>Чего не хватает: дата встречи и ответственный не заданы, подтверждённых фактических причин изменений в материалах нет — их не выдумываем.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66928" y="320040"/>
            <a:ext cx="1106424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D252B"/>
                </a:solidFill>
              </a:rPr>
              <a:t>Еженедельный отчёт: цель и состав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8368" y="1508760"/>
            <a:ext cx="1088136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spcAft>
                <a:spcPts val="600"/>
              </a:spcAft>
              <a:buFont typeface="Arial"/>
              <a:buChar char="•"/>
            </a:pPr>
            <a:r>
              <a:rPr sz="1600" b="1">
                <a:solidFill>
                  <a:srgbClr val="1D252B"/>
                </a:solidFill>
              </a:rPr>
              <a:t>Цель: показать динамику обращений за две недели и договориться о следующем шаге.</a:t>
            </a:r>
          </a:p>
          <a:p>
            <a:pPr marL="228600" indent="-228600">
              <a:spcAft>
                <a:spcPts val="600"/>
              </a:spcAft>
              <a:buFont typeface="Arial"/>
              <a:buChar char="•"/>
            </a:pPr>
            <a:r>
              <a:rPr sz="1600" b="0">
                <a:solidFill>
                  <a:srgbClr val="1D252B"/>
                </a:solidFill>
              </a:rPr>
              <a:t>С 15 октября команда готовит еженедельный отчёт; материалы хранятся в рабочей области.</a:t>
            </a:r>
          </a:p>
          <a:p>
            <a:pPr marL="228600" indent="-228600">
              <a:spcAft>
                <a:spcPts val="600"/>
              </a:spcAft>
              <a:buFont typeface="Arial"/>
              <a:buChar char="•"/>
            </a:pPr>
            <a:r>
              <a:rPr sz="1600" b="0">
                <a:solidFill>
                  <a:srgbClr val="1D252B"/>
                </a:solidFill>
              </a:rPr>
              <a:t>В отчёте — три главных изменения и ссылка на источник каждого числа.</a:t>
            </a:r>
          </a:p>
          <a:p>
            <a:pPr marL="228600" indent="-228600">
              <a:spcAft>
                <a:spcPts val="600"/>
              </a:spcAft>
              <a:buFont typeface="Arial"/>
              <a:buChar char="•"/>
            </a:pPr>
            <a:r>
              <a:rPr sz="1600" b="0">
                <a:solidFill>
                  <a:srgbClr val="1D252B"/>
                </a:solidFill>
              </a:rPr>
              <a:t>Показатели первой и второй недели берутся из учебного файла показателей.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368" y="6053328"/>
            <a:ext cx="108813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sz="1000" b="0">
                <a:solidFill>
                  <a:srgbClr val="64707D"/>
                </a:solidFill>
              </a:rPr>
              <a:t>Источники: маршруты/план-презентации.md; маршруты/план-отчёта.md; маршруты/требования-к-отчёту.md. Данные вымышленные.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66928" y="320040"/>
            <a:ext cx="1106424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D252B"/>
                </a:solidFill>
              </a:rPr>
              <a:t>Сравнение недель: обращения и завершённые обращения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8368" y="1554480"/>
            <a:ext cx="4480560" cy="3931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sz="1500" b="1">
                <a:solidFill>
                  <a:srgbClr val="0F6B78"/>
                </a:solidFill>
              </a:rPr>
              <a:t>Итоги двух недель</a:t>
            </a:r>
          </a:p>
          <a:p>
            <a:pPr>
              <a:spcAft>
                <a:spcPts val="400"/>
              </a:spcAft>
            </a:pPr>
            <a:r>
              <a:rPr sz="1600" b="0">
                <a:solidFill>
                  <a:srgbClr val="1D252B"/>
                </a:solidFill>
              </a:rPr>
              <a:t>Первая неделя: обращения 12, завершено 9.</a:t>
            </a:r>
          </a:p>
          <a:p>
            <a:pPr>
              <a:spcAft>
                <a:spcPts val="400"/>
              </a:spcAft>
            </a:pPr>
            <a:r>
              <a:rPr sz="1600" b="0">
                <a:solidFill>
                  <a:srgbClr val="1D252B"/>
                </a:solidFill>
              </a:rPr>
              <a:t>Вторая неделя: обращения 16, завершено 12.</a:t>
            </a:r>
          </a:p>
          <a:p>
            <a:pPr>
              <a:spcAft>
                <a:spcPts val="400"/>
              </a:spcAft>
            </a:pPr>
            <a:r>
              <a:rPr sz="1600" b="0">
                <a:solidFill>
                  <a:srgbClr val="1D252B"/>
                </a:solidFill>
              </a:rPr>
              <a:t>Разность числа обращений между неделями: +4.</a:t>
            </a:r>
          </a:p>
          <a:p>
            <a:pPr>
              <a:spcAft>
                <a:spcPts val="400"/>
              </a:spcAft>
            </a:pPr>
            <a:r>
              <a:rPr sz="1600" b="0">
                <a:solidFill>
                  <a:srgbClr val="1D252B"/>
                </a:solidFill>
              </a:rPr>
              <a:t>Доля завершённых обращений: 75 % (расчёт по тем же данным).</a:t>
            </a:r>
          </a:p>
        </p:txBody>
      </p:sp>
      <p:graphicFrame>
        <p:nvGraphicFramePr>
          <p:cNvPr id="4" name="Chart 3"/>
          <p:cNvGraphicFramePr>
            <a:graphicFrameLocks noGrp="1"/>
          </p:cNvGraphicFramePr>
          <p:nvPr/>
        </p:nvGraphicFramePr>
        <p:xfrm>
          <a:off x="5394960" y="1508760"/>
          <a:ext cx="6126480" cy="402336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8368" y="6053328"/>
            <a:ext cx="108813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sz="1000" b="0">
                <a:solidFill>
                  <a:srgbClr val="64707D"/>
                </a:solidFill>
              </a:rPr>
              <a:t>Источник показателей: маршруты/данные/показатели.json (поля requests, completed). Данные вымышленные.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66928" y="320040"/>
            <a:ext cx="1106424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D252B"/>
                </a:solidFill>
              </a:rPr>
              <a:t>Выводы и следующий шаг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8368" y="1508760"/>
            <a:ext cx="10881360" cy="3291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sz="1600" b="1">
                <a:solidFill>
                  <a:srgbClr val="1D252B"/>
                </a:solidFill>
              </a:rPr>
              <a:t>Выводы:</a:t>
            </a:r>
          </a:p>
          <a:p>
            <a:pPr marL="228600" indent="-228600">
              <a:spcAft>
                <a:spcPts val="600"/>
              </a:spcAft>
              <a:buFont typeface="Arial"/>
              <a:buChar char="•"/>
            </a:pPr>
            <a:r>
              <a:rPr sz="1600" b="0">
                <a:solidFill>
                  <a:srgbClr val="1D252B"/>
                </a:solidFill>
              </a:rPr>
              <a:t>Обращения выросли с 12 до 16, завершённые — с 9 до 12.</a:t>
            </a:r>
          </a:p>
          <a:p>
            <a:pPr marL="228600" indent="-228600">
              <a:spcAft>
                <a:spcPts val="600"/>
              </a:spcAft>
              <a:buFont typeface="Arial"/>
              <a:buChar char="•"/>
            </a:pPr>
            <a:r>
              <a:rPr sz="1600" b="0">
                <a:solidFill>
                  <a:srgbClr val="1D252B"/>
                </a:solidFill>
              </a:rPr>
              <a:t>Разность числа обращений между неделями равна четырём.</a:t>
            </a:r>
          </a:p>
          <a:p>
            <a:pPr marL="228600" indent="-228600">
              <a:spcAft>
                <a:spcPts val="600"/>
              </a:spcAft>
              <a:buFont typeface="Arial"/>
              <a:buChar char="•"/>
            </a:pPr>
            <a:r>
              <a:rPr sz="1600" b="0">
                <a:solidFill>
                  <a:srgbClr val="1D252B"/>
                </a:solidFill>
              </a:rPr>
              <a:t>Структура отчёта согласована; справочные данные требуют уточнения.</a:t>
            </a:r>
          </a:p>
          <a:p>
            <a:pPr marL="228600" indent="-228600">
              <a:spcAft>
                <a:spcPts val="600"/>
              </a:spcAft>
              <a:buFont typeface="Arial"/>
              <a:buChar char="•"/>
            </a:pPr>
            <a:r>
              <a:rPr sz="1600" b="0">
                <a:solidFill>
                  <a:srgbClr val="1D252B"/>
                </a:solidFill>
              </a:rPr>
              <a:t>Следующий шаг: обсудить причины изменений на встрече команды.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368" y="4983480"/>
            <a:ext cx="1088136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sz="1300" b="1">
                <a:solidFill>
                  <a:srgbClr val="D29E42"/>
                </a:solidFill>
              </a:rPr>
              <a:t>Недостающие сведения: дата встречи и ответственный не заданы; фактических причин изменений в материалах нет.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8368" y="6053328"/>
            <a:ext cx="108813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sz="1000" b="0">
                <a:solidFill>
                  <a:srgbClr val="64707D"/>
                </a:solidFill>
              </a:rPr>
              <a:t>Источники: маршруты/данные/показатели.json; маршруты/требования-к-отчёту.md; маршруты/план-отчёта.md. Данные вымышленные.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ns0:Properties xmlns:ns0="http://schemas.openxmlformats.org/officeDocument/2006/extended-properties" xmlns:ns1="http://schemas.openxmlformats.org/officeDocument/2006/docPropsVTypes">
  <ns0:TotalTime>1</ns0:TotalTime>
  <ns0:Words>0</ns0:Words>
  <ns0:Paragraphs>0</ns0:Paragraphs>
  <ns0:Slides>0</ns0:Slides>
  <ns0:Notes>0</ns0:Notes>
  <ns0:HiddenSlides>0</ns0:HiddenSlides>
  <ns0:MMClips>0</ns0:MMClips>
  <ns0:ScaleCrop>false</ns0:ScaleCrop>
  <ns0:HeadingPairs>
    <ns1:vector size="4" baseType="variant">
      <ns1:variant>
        <ns1:lpstr>Theme</ns1:lpstr>
      </ns1:variant>
      <ns1:variant>
        <ns1:i4>1</ns1:i4>
      </ns1:variant>
      <ns1:variant>
        <ns1:lpstr>Slide Titles</ns1:lpstr>
      </ns1:variant>
      <ns1:variant>
        <ns1:i4>0</ns1:i4>
      </ns1:variant>
    </ns1:vector>
  </ns0:HeadingPairs>
  <ns0:TitlesOfParts>
    <ns1:vector size="1" baseType="lpstr">
      <ns1:lpstr>Office Theme</ns1:lpstr>
    </ns1:vector>
  </ns0:TitlesOfParts>
  <ns0:LinksUpToDate>false</ns0:LinksUpToDate>
  <ns0:SharedDoc>false</ns0:SharedDoc>
  <ns0:HyperlinksChanged>false</ns0:HyperlinksChanged>
</ns0:Properties>
</file>

<file path=docProps/core.xml><?xml version="1.0" encoding="utf-8"?>
<ns0:coreProperties xmlns:dc="http://purl.org/dc/elements/1.1/" xmlns:ns0="http://schemas.openxmlformats.org/package/2006/metadata/core-properties" xmlns:ns2="http://purl.org/dc/terms/" xmlns:xsi="http://www.w3.org/2001/XMLSchema-instance">
  <dc:title/>
  <dc:subject/>
  <ns0:revision>1</ns0:revision>
  <ns2:created xsi:type="dcterms:W3CDTF">2013-01-27T09:14:16Z</ns2:created>
  <ns2:modified xsi:type="dcterms:W3CDTF">2013-01-27T09:15:58Z</ns2:modified>
</ns0:coreProperties>
</file>