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notesMaster" Target="notesMasters/notesMaster1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title>
      <c:tx>
        <c:rich>
          <a:bodyPr/>
          <a:lstStyle/>
          <a:p>
            <a:r>
              <a:rPr sz="1200">
                <a:solidFill>
                  <a:srgbClr val="1D252B"/>
                </a:solidFill>
              </a:rPr>
              <a:t>Обращения и завершённые обращения по неделям</a:t>
            </a:r>
          </a:p>
        </c:rich>
      </c:tx>
      <c:layout/>
      <c:overlay val="0"/>
    </c:title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Обращения</c:v>
                </c:pt>
              </c:strCache>
            </c:strRef>
          </c:tx>
          <c:spPr>
            <a:solidFill>
              <a:srgbClr val="0F6B78"/>
            </a:solidFill>
          </c:spPr>
          <c:cat>
            <c:strRef>
              <c:f>Sheet1!$A$2:$A$3</c:f>
              <c:strCache>
                <c:ptCount val="2"/>
                <c:pt idx="0">
                  <c:v>Первая неделя</c:v>
                </c:pt>
                <c:pt idx="1">
                  <c:v>Вторая неделя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12</c:v>
                </c:pt>
                <c:pt idx="1">
                  <c:v>16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Завершено</c:v>
                </c:pt>
              </c:strCache>
            </c:strRef>
          </c:tx>
          <c:spPr>
            <a:solidFill>
              <a:srgbClr val="D29E42"/>
            </a:solidFill>
          </c:spPr>
          <c:cat>
            <c:strRef>
              <c:f>Sheet1!$A$2:$A$3</c:f>
              <c:strCache>
                <c:ptCount val="2"/>
                <c:pt idx="0">
                  <c:v>Первая неделя</c:v>
                </c:pt>
                <c:pt idx="1">
                  <c:v>Вторая неделя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</c:v>
                </c:pt>
                <c:pt idx="1">
                  <c:v>12</c:v>
                </c:pt>
              </c:numCache>
            </c:numRef>
          </c:val>
        </c:ser>
        <c:dLbls>
          <c:txPr>
            <a:bodyPr/>
            <a:lstStyle/>
            <a:p>
              <a:pPr>
                <a:defRPr sz="1000">
                  <a:solidFill>
                    <a:srgbClr val="1D252B"/>
                  </a:solidFill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8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majorTickMark val="out"/>
        <c:minorTickMark val="none"/>
        <c:tickLblPos val="nextTo"/>
        <c:crossAx val="-2068027336"/>
        <c:crosses val="autoZero"/>
      </c:valAx>
    </c:plotArea>
    <c:legend>
      <c:legendPos val="b"/>
      <c:overlay val="0"/>
    </c:legend>
    <c:dispBlanksAs val="gap"/>
  </c:chart>
  <c:txPr>
    <a:bodyPr/>
    <a:lstStyle/>
    <a:p>
      <a:pPr>
        <a:defRPr sz="1100">
          <a:solidFill>
            <a:srgbClr val="1D252B"/>
          </a:solidFill>
        </a:defRPr>
      </a:pPr>
      <a:endParaRPr lang="en-US"/>
    </a:p>
  </c:txPr>
  <c:externalData r:id="rId1">
    <c:autoUpdate val="0"/>
  </c:externalData>
</c:chartSpace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Слайд 1. Приветствие. Называем цель отчёта: показать динамику обращений и завершённых обращений за две учебные недели. Перечисляем состав отчёта и сразу фиксируем источники: маршруты/план-отчёта.md и маршруты/данные/показатели.json. Отдельно отмечаем, что данные вымышленные и учебные.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Слайд 2. Показываем диаграмму: обращения 12 → 16 (+4), завершено 9 → 12 (+3), не завершено 3 → 4 (+1). Источник — маршруты/данные/показатели.json, поля requests и completed. Доля завершения 75 % в обе недели — расчётная величина, а не подтверждённое изменение. Подчёркиваем: данные вымышленные.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Слайд 3. Два подтверждённых изменения: рост обращений на 4 и рост завершённых обращений на 3. Третье изменение не подтверждено: данных только за две недели, поэтому не выдумываем его. Далее: запросить дату встречи, ответственного и ссылку на исходный материал по каждому изменению — без них проверка полноты по плану отчёта не выполняется.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749808" y="384048"/>
            <a:ext cx="2148840" cy="73152"/>
          </a:xfrm>
          <a:prstGeom prst="rect">
            <a:avLst/>
          </a:prstGeom>
          <a:solidFill>
            <a:srgbClr val="2E7D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44223" y="0"/>
            <a:ext cx="347472" cy="6858000"/>
          </a:xfrm>
          <a:prstGeom prst="rect">
            <a:avLst/>
          </a:prstGeom>
          <a:solidFill>
            <a:srgbClr val="2E7D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0911535" y="484632"/>
            <a:ext cx="640080" cy="29260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pPr algn="r"/>
            <a:r>
              <a:rPr sz="1000" b="1">
                <a:solidFill>
                  <a:srgbClr val="65756C"/>
                </a:solidFill>
                <a:latin typeface="Aptos Display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658368"/>
            <a:ext cx="9784080" cy="74980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r>
              <a:rPr sz="3100" b="1">
                <a:solidFill>
                  <a:srgbClr val="1E2A24"/>
                </a:solidFill>
                <a:latin typeface="Aptos Display"/>
              </a:rPr>
              <a:t>Учебный еженедельный отчёт: цель и состав</a:t>
            </a:r>
          </a:p>
        </p:txBody>
      </p:sp>
      <p:sp>
        <p:nvSpPr>
          <p:cNvPr id="6" name="Rectangle 5"/>
          <p:cNvSpPr/>
          <p:nvPr/>
        </p:nvSpPr>
        <p:spPr>
          <a:xfrm>
            <a:off x="804672" y="1792224"/>
            <a:ext cx="54864" cy="4178808"/>
          </a:xfrm>
          <a:prstGeom prst="rect">
            <a:avLst/>
          </a:prstGeom>
          <a:solidFill>
            <a:srgbClr val="7A5C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8992" y="1737360"/>
            <a:ext cx="9829800" cy="4343400"/>
          </a:xfrm>
          <a:prstGeom prst="rect">
            <a:avLst/>
          </a:prstGeom>
          <a:noFill/>
        </p:spPr>
        <p:txBody>
          <a:bodyPr wrap="square" lIns="164592" rIns="73152" tIns="0" bIns="0" anchor="t">
            <a:normAutofit/>
          </a:bodyPr>
          <a:lstStyle/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t>Цель: показать динамику обращений и завершённых обращений за две учебные недели.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t>Состав: резюме, показатели недель, разности, главные изменения, выводы.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t>Источники: «маршруты/план-отчёта.md» и «маршруты/данные/показатели.json».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t>Данные вымышленные; к деятельности реальной компании не относятся.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37215" y="6473952"/>
            <a:ext cx="868680" cy="20116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pPr algn="r"/>
            <a:r>
              <a:rPr sz="800" b="0">
                <a:solidFill>
                  <a:srgbClr val="65756C"/>
                </a:solidFill>
                <a:latin typeface="Aptos"/>
              </a:rPr>
              <a:t>1 / 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9808" y="5943600"/>
            <a:ext cx="105156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4707D"/>
                </a:solidFill>
              </a:rPr>
              <a:t>Источники: маршруты/план-отчёта.md; маршруты/требования-к-отчёту.md; маршруты/данные/показатели.json. Данные вымышленные.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749808" y="384048"/>
            <a:ext cx="2148840" cy="73152"/>
          </a:xfrm>
          <a:prstGeom prst="rect">
            <a:avLst/>
          </a:prstGeom>
          <a:solidFill>
            <a:srgbClr val="2E7D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44223" y="0"/>
            <a:ext cx="347472" cy="6858000"/>
          </a:xfrm>
          <a:prstGeom prst="rect">
            <a:avLst/>
          </a:prstGeom>
          <a:solidFill>
            <a:srgbClr val="2E7D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0911535" y="484632"/>
            <a:ext cx="640080" cy="29260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pPr algn="r"/>
            <a:r>
              <a:rPr sz="1000" b="1">
                <a:solidFill>
                  <a:srgbClr val="65756C"/>
                </a:solidFill>
                <a:latin typeface="Aptos Display"/>
              </a:rPr>
              <a:t>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658368"/>
            <a:ext cx="9784080" cy="74980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r>
              <a:rPr sz="3100" b="1">
                <a:solidFill>
                  <a:srgbClr val="1E2A24"/>
                </a:solidFill>
                <a:latin typeface="Aptos Display"/>
              </a:rPr>
              <a:t>Сравнение недель: обращения и завершённые обращения</a:t>
            </a:r>
          </a:p>
        </p:txBody>
      </p:sp>
      <p:sp>
        <p:nvSpPr>
          <p:cNvPr id="6" name="Rectangle 5"/>
          <p:cNvSpPr/>
          <p:nvPr/>
        </p:nvSpPr>
        <p:spPr>
          <a:xfrm>
            <a:off x="822960" y="1810512"/>
            <a:ext cx="73152" cy="4197096"/>
          </a:xfrm>
          <a:prstGeom prst="rect">
            <a:avLst/>
          </a:prstGeom>
          <a:solidFill>
            <a:srgbClr val="7A5C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68680" y="2240280"/>
            <a:ext cx="4114800" cy="3017520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r>
              <a:rPr sz="1600" b="0">
                <a:solidFill>
                  <a:srgbClr val="1E2A24"/>
                </a:solidFill>
                <a:latin typeface="Aptos Display"/>
              </a:rPr>
              <a:t>Обращения: 12 → 16 (+4)
Завершено: 9 → 12 (+3)
Не завершено: 3 → 4 (+1)</a:t>
            </a:r>
          </a:p>
          <a:p>
            <a:r>
              <a:rPr sz="1600"/>
              <a:t>Доля завершения: 75 % в обе недели (расчёт)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37215" y="6473952"/>
            <a:ext cx="868680" cy="20116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pPr algn="r"/>
            <a:r>
              <a:rPr sz="800" b="0">
                <a:solidFill>
                  <a:srgbClr val="65756C"/>
                </a:solidFill>
                <a:latin typeface="Aptos"/>
              </a:rPr>
              <a:t>2 / 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783080"/>
            <a:ext cx="4114800" cy="34747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>
                <a:solidFill>
                  <a:srgbClr val="0F6B78"/>
                </a:solidFill>
              </a:rPr>
              <a:t>Итоги двух недель</a:t>
            </a:r>
          </a:p>
        </p:txBody>
      </p:sp>
      <p:graphicFrame>
        <p:nvGraphicFramePr>
          <p:cNvPr id="10" name="Chart 9"/>
          <p:cNvGraphicFramePr>
            <a:graphicFrameLocks noGrp="1"/>
          </p:cNvGraphicFramePr>
          <p:nvPr/>
        </p:nvGraphicFramePr>
        <p:xfrm>
          <a:off x="5257800" y="1737360"/>
          <a:ext cx="6126480" cy="379476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68680" y="5943600"/>
            <a:ext cx="1042416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000">
                <a:solidFill>
                  <a:srgbClr val="64707D"/>
                </a:solidFill>
              </a:rPr>
              <a:t>Источник: маршруты/данные/показатели.json (поля requests, completed); «Не завершено» и доля 75 % — расчётные величины. Данные вымышленные.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749808" y="384048"/>
            <a:ext cx="2148840" cy="73152"/>
          </a:xfrm>
          <a:prstGeom prst="rect">
            <a:avLst/>
          </a:prstGeom>
          <a:solidFill>
            <a:srgbClr val="2E7D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44223" y="0"/>
            <a:ext cx="347472" cy="6858000"/>
          </a:xfrm>
          <a:prstGeom prst="rect">
            <a:avLst/>
          </a:prstGeom>
          <a:solidFill>
            <a:srgbClr val="2E7D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10911535" y="484632"/>
            <a:ext cx="640080" cy="29260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pPr algn="r"/>
            <a:r>
              <a:rPr sz="1000" b="1">
                <a:solidFill>
                  <a:srgbClr val="65756C"/>
                </a:solidFill>
                <a:latin typeface="Aptos Display"/>
              </a:rPr>
              <a:t>03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658368"/>
            <a:ext cx="9784080" cy="74980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r>
              <a:rPr sz="3100" b="1">
                <a:solidFill>
                  <a:srgbClr val="1E2A24"/>
                </a:solidFill>
                <a:latin typeface="Aptos Display"/>
              </a:rPr>
              <a:t>Выводы, следующий шаг и недостающие сведения</a:t>
            </a:r>
          </a:p>
        </p:txBody>
      </p:sp>
      <p:sp>
        <p:nvSpPr>
          <p:cNvPr id="6" name="Rectangle 5"/>
          <p:cNvSpPr/>
          <p:nvPr/>
        </p:nvSpPr>
        <p:spPr>
          <a:xfrm>
            <a:off x="5897880" y="1828800"/>
            <a:ext cx="36576" cy="4160520"/>
          </a:xfrm>
          <a:prstGeom prst="rect">
            <a:avLst/>
          </a:prstGeom>
          <a:solidFill>
            <a:srgbClr val="7A5C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22960" y="1737360"/>
            <a:ext cx="4823460" cy="347472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r>
              <a:rPr sz="1500" b="1">
                <a:solidFill>
                  <a:srgbClr val="2E7D68"/>
                </a:solidFill>
                <a:latin typeface="Aptos Display"/>
              </a:rPr>
              <a:t>Выводы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2267712"/>
            <a:ext cx="4823460" cy="3813048"/>
          </a:xfrm>
          <a:prstGeom prst="rect">
            <a:avLst/>
          </a:prstGeom>
          <a:noFill/>
        </p:spPr>
        <p:txBody>
          <a:bodyPr wrap="square" lIns="164592" rIns="73152" tIns="0" bIns="0" anchor="t">
            <a:normAutofit/>
          </a:bodyPr>
          <a:lstStyle/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rPr sz="1500"/>
              <a:t>Обращения: 12 → 16 (+4). Источник: маршруты/данные/показатели.json.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rPr sz="1500"/>
              <a:t>Завершено: 9 → 12 (+3). Источник: маршруты/данные/показатели.json.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rPr sz="1500"/>
              <a:t>Третье изменение не подтверждено. Источник: маршруты/требования-к-отчёту.md, п. 4.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49340" y="1737360"/>
            <a:ext cx="4823460" cy="347472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r>
              <a:rPr sz="1500" b="1">
                <a:solidFill>
                  <a:srgbClr val="2E7D68"/>
                </a:solidFill>
                <a:latin typeface="Aptos Display"/>
              </a:rPr>
              <a:t>Далее и пробелы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49340" y="2267712"/>
            <a:ext cx="4823460" cy="3813048"/>
          </a:xfrm>
          <a:prstGeom prst="rect">
            <a:avLst/>
          </a:prstGeom>
          <a:noFill/>
        </p:spPr>
        <p:txBody>
          <a:bodyPr wrap="square" lIns="164592" rIns="73152" tIns="0" bIns="0" anchor="t">
            <a:normAutofit/>
          </a:bodyPr>
          <a:lstStyle/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rPr sz="1500"/>
              <a:t>Далее: запросить дату встречи, ответственного и ссылку на исходный материал по каждому изменению.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rPr sz="1500"/>
              <a:t>Не хватает: дата встречи и ответственный (маршруты/требования-к-отчёту.md, п. 6).</a:t>
            </a:r>
          </a:p>
          <a:p>
            <a:pPr>
              <a:spcAft>
                <a:spcPts val="900"/>
              </a:spcAft>
              <a:buFont typeface="Aptos"/>
              <a:buChar char="•"/>
              <a:defRPr sz="2200">
                <a:solidFill>
                  <a:srgbClr val="1E2A24"/>
                </a:solidFill>
                <a:latin typeface="Aptos"/>
              </a:defRPr>
            </a:pPr>
            <a:r>
              <a:rPr sz="1500"/>
              <a:t>Не хватает: данные более чем за две недели для третьего изменения.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37215" y="6473952"/>
            <a:ext cx="868680" cy="201168"/>
          </a:xfrm>
          <a:prstGeom prst="rect">
            <a:avLst/>
          </a:prstGeom>
          <a:noFill/>
        </p:spPr>
        <p:txBody>
          <a:bodyPr wrap="square" lIns="0" rIns="36576" tIns="0" bIns="0" anchor="t">
            <a:normAutofit/>
          </a:bodyPr>
          <a:lstStyle/>
          <a:p>
            <a:pPr algn="r"/>
            <a:r>
              <a:rPr sz="800" b="0">
                <a:solidFill>
                  <a:srgbClr val="65756C"/>
                </a:solidFill>
                <a:latin typeface="Aptos"/>
              </a:rPr>
              <a:t>3 /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9808" y="5943600"/>
            <a:ext cx="105156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64707D"/>
                </a:solidFill>
              </a:rPr>
              <a:t>Источники: маршруты/данные/показатели.json; маршруты/требования-к-отчёту.md; маршруты/план-отчёта.md. Данные вымышленные.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ns0:Properties xmlns:ns0="http://schemas.openxmlformats.org/officeDocument/2006/extended-properties" xmlns:ns1="http://schemas.openxmlformats.org/officeDocument/2006/docPropsVTypes">
  <ns0:TotalTime>1</ns0:TotalTime>
  <ns0:Words>0</ns0:Words>
  <ns0:Paragraphs>0</ns0:Paragraphs>
  <ns0:Slides>0</ns0:Slides>
  <ns0:Notes>0</ns0:Notes>
  <ns0:HiddenSlides>0</ns0:HiddenSlides>
  <ns0:MMClips>0</ns0:MMClips>
  <ns0:ScaleCrop>false</ns0:ScaleCrop>
  <ns0:HeadingPairs>
    <ns1:vector size="4" baseType="variant">
      <ns1:variant>
        <ns1:lpstr>Theme</ns1:lpstr>
      </ns1:variant>
      <ns1:variant>
        <ns1:i4>1</ns1:i4>
      </ns1:variant>
      <ns1:variant>
        <ns1:lpstr>Slide Titles</ns1:lpstr>
      </ns1:variant>
      <ns1:variant>
        <ns1:i4>0</ns1:i4>
      </ns1:variant>
    </ns1:vector>
  </ns0:HeadingPairs>
  <ns0:TitlesOfParts>
    <ns1:vector size="1" baseType="lpstr">
      <ns1:lpstr>Office Theme</ns1:lpstr>
    </ns1:vector>
  </ns0:TitlesOfParts>
  <ns0:LinksUpToDate>false</ns0:LinksUpToDate>
  <ns0:SharedDoc>false</ns0:SharedDoc>
  <ns0:HyperlinksChanged>false</ns0:HyperlinksChanged>
</ns0:Properties>
</file>

<file path=docProps/core.xml><?xml version="1.0" encoding="utf-8"?>
<ns0:coreProperties xmlns:dc="http://purl.org/dc/elements/1.1/" xmlns:ns0="http://schemas.openxmlformats.org/package/2006/metadata/core-properties" xmlns:ns2="http://purl.org/dc/terms/" xmlns:xsi="http://www.w3.org/2001/XMLSchema-instance">
  <dc:title/>
  <dc:subject/>
  <ns0:revision>1</ns0:revision>
  <ns2:created xsi:type="dcterms:W3CDTF">2013-01-27T09:14:16Z</ns2:created>
  <ns2:modified xsi:type="dcterms:W3CDTF">2013-01-27T09:15:58Z</ns2:modified>
</ns0:coreProperties>
</file>